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FDF"/>
    <a:srgbClr val="3333FF"/>
    <a:srgbClr val="343434"/>
    <a:srgbClr val="565656"/>
    <a:srgbClr val="D9DCE7"/>
    <a:srgbClr val="959EBD"/>
    <a:srgbClr val="BFC4D7"/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79D8C8F-4918-D94E-8DF6-2DDC0130AB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4330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883F65-AACC-2144-A9DA-7BEBB2D201A0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87D7CC0-B4B0-0E40-9C89-53415CCFFFCB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E5989B-136D-2142-8210-8B1F8D79AED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05029-BF9A-B646-8521-82AF9B9D29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461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EC525-6B70-074E-87C7-E358B4F26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4992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7DCE8-5A90-7C4D-A3F6-800FEB33A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2397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5ABC7-031E-A84B-9787-33A7FAA78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309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90A43-AE9D-FA4F-B9F5-ECA699067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90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C526E-2C2E-134C-B183-912BA6C908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366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A6987-5206-D542-B3D8-F70061FAD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981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873C7-3640-4C4B-8747-27B68CB98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111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D939-70D4-344E-9706-2FED6213CF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744349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E9BC9-0378-1F45-9D1B-167D8DB9B1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9329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391D6-D82F-DD4D-AB16-BD2514819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3842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26C4ED2F-E9BD-8242-951F-65A352E65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mdb.com/rg/mediaindex/thumbnail/media/rm1416206336/nm0000069" TargetMode="External"/><Relationship Id="rId13" Type="http://schemas.openxmlformats.org/officeDocument/2006/relationships/hyperlink" Target="http://z.about.com/d/womenshistory/1/0/z/I/jackie_kennedy.jpg" TargetMode="External"/><Relationship Id="rId3" Type="http://schemas.openxmlformats.org/officeDocument/2006/relationships/slide" Target="slide3.xml"/><Relationship Id="rId7" Type="http://schemas.openxmlformats.org/officeDocument/2006/relationships/image" Target="../media/image2.jpeg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upload.wikimedia.org/wikipedia/commons/c/c3/37_Lyndon_Johnson_3x4.jpg" TargetMode="External"/><Relationship Id="rId11" Type="http://schemas.openxmlformats.org/officeDocument/2006/relationships/image" Target="../media/image4.jpeg"/><Relationship Id="rId5" Type="http://schemas.openxmlformats.org/officeDocument/2006/relationships/image" Target="../media/image1.jpeg"/><Relationship Id="rId15" Type="http://schemas.openxmlformats.org/officeDocument/2006/relationships/image" Target="../media/image7.jpeg"/><Relationship Id="rId10" Type="http://schemas.openxmlformats.org/officeDocument/2006/relationships/hyperlink" Target="http://www.imdb.com/rg/mediaindex/thumbnail/media/rm1503631360/nm0000054" TargetMode="External"/><Relationship Id="rId4" Type="http://schemas.openxmlformats.org/officeDocument/2006/relationships/slide" Target="slide2.xml"/><Relationship Id="rId9" Type="http://schemas.openxmlformats.org/officeDocument/2006/relationships/image" Target="../media/image3.jpeg"/><Relationship Id="rId1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2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hyperlink" Target="http://www.time.com/time/2003/jfk/photoessay/5.html" TargetMode="External"/><Relationship Id="rId4" Type="http://schemas.openxmlformats.org/officeDocument/2006/relationships/slide" Target="slide3.xml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4.jpeg"/><Relationship Id="rId3" Type="http://schemas.openxmlformats.org/officeDocument/2006/relationships/slide" Target="slide1.xml"/><Relationship Id="rId7" Type="http://schemas.openxmlformats.org/officeDocument/2006/relationships/hyperlink" Target="http://www.time.com/time/2003/jfk/photoessay/6.html" TargetMode="External"/><Relationship Id="rId12" Type="http://schemas.openxmlformats.org/officeDocument/2006/relationships/image" Target="../media/image13.jpeg"/><Relationship Id="rId17" Type="http://schemas.openxmlformats.org/officeDocument/2006/relationships/hyperlink" Target="http://www.youtube.com/watch?v=v54PrYApA9o" TargetMode="External"/><Relationship Id="rId2" Type="http://schemas.openxmlformats.org/officeDocument/2006/relationships/notesSlide" Target="../notesSlides/notesSlide3.xml"/><Relationship Id="rId16" Type="http://schemas.openxmlformats.org/officeDocument/2006/relationships/hyperlink" Target="http://www.youtube.com/watch?v=dwfIf1WMhgc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11" Type="http://schemas.openxmlformats.org/officeDocument/2006/relationships/image" Target="../media/image12.jpeg"/><Relationship Id="rId5" Type="http://schemas.openxmlformats.org/officeDocument/2006/relationships/hyperlink" Target="http://www.time.com/time/2003/jfk/photoessay/3.html" TargetMode="External"/><Relationship Id="rId15" Type="http://schemas.openxmlformats.org/officeDocument/2006/relationships/hyperlink" Target="http://www.youtube.com/watch?v=8tPCs7wlFhQ" TargetMode="External"/><Relationship Id="rId10" Type="http://schemas.openxmlformats.org/officeDocument/2006/relationships/image" Target="../media/image10.jpeg"/><Relationship Id="rId4" Type="http://schemas.openxmlformats.org/officeDocument/2006/relationships/slide" Target="slide2.xml"/><Relationship Id="rId9" Type="http://schemas.openxmlformats.org/officeDocument/2006/relationships/image" Target="../media/image9.jpeg"/><Relationship Id="rId1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>
                <a:cs typeface="+mn-cs"/>
              </a:rPr>
              <a:t>Oskar Schindler </a:t>
            </a:r>
            <a:r>
              <a:rPr lang="en-US" sz="1000" dirty="0" smtClean="0"/>
              <a:t>is becoming The Righteous Among The Nations in Israel.</a:t>
            </a:r>
            <a:endParaRPr lang="en-US" sz="1400" dirty="0" smtClean="0">
              <a:cs typeface="+mn-cs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2057" name="Rectangle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John F. Kennedy</a:t>
            </a: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View photos </a:t>
            </a:r>
            <a:r>
              <a:rPr lang="en-US" sz="700" dirty="0" smtClean="0">
                <a:cs typeface="+mn-cs"/>
              </a:rPr>
              <a:t>of Oskar (7)</a:t>
            </a:r>
            <a:endParaRPr lang="en-US" sz="700" dirty="0">
              <a:cs typeface="+mn-cs"/>
            </a:endParaRPr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Send </a:t>
            </a:r>
            <a:r>
              <a:rPr lang="en-US" sz="700" dirty="0" smtClean="0">
                <a:cs typeface="+mn-cs"/>
              </a:rPr>
              <a:t>Oskar</a:t>
            </a:r>
            <a:r>
              <a:rPr lang="en-US" sz="700" dirty="0" smtClean="0">
                <a:cs typeface="+mn-cs"/>
              </a:rPr>
              <a:t> </a:t>
            </a:r>
            <a:r>
              <a:rPr lang="en-US" sz="700" dirty="0">
                <a:cs typeface="+mn-cs"/>
              </a:rPr>
              <a:t>a message</a:t>
            </a:r>
          </a:p>
        </p:txBody>
      </p:sp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 dirty="0">
                <a:cs typeface="+mn-cs"/>
              </a:rPr>
              <a:t>Poke message</a:t>
            </a:r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Wall</a:t>
            </a:r>
          </a:p>
        </p:txBody>
      </p:sp>
      <p:sp>
        <p:nvSpPr>
          <p:cNvPr id="207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Info</a:t>
            </a:r>
          </a:p>
        </p:txBody>
      </p:sp>
      <p:sp>
        <p:nvSpPr>
          <p:cNvPr id="207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Photos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pic>
        <p:nvPicPr>
          <p:cNvPr id="14358" name="Picture 2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141442" y="2438400"/>
            <a:ext cx="40182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057400" y="1524000"/>
            <a:ext cx="6019800" cy="838200"/>
          </a:xfrm>
          <a:prstGeom prst="rect">
            <a:avLst/>
          </a:prstGeom>
          <a:solidFill>
            <a:srgbClr val="D9DCE7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2133600" y="1600200"/>
            <a:ext cx="2362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dirty="0">
                <a:solidFill>
                  <a:srgbClr val="343434"/>
                </a:solidFill>
                <a:cs typeface="+mn-cs"/>
              </a:rPr>
              <a:t>Write something…</a:t>
            </a:r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7162800" y="1905000"/>
            <a:ext cx="685800" cy="244475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cs typeface="+mn-cs"/>
              </a:rPr>
              <a:t>Share</a:t>
            </a:r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52400" y="3352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52400" y="3352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152400" y="3657600"/>
            <a:ext cx="16002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Nazis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28 April 1908</a:t>
            </a:r>
            <a:br>
              <a:rPr lang="en-US" sz="800" dirty="0" smtClean="0"/>
            </a:br>
            <a:endParaRPr lang="en-US" sz="800" dirty="0" smtClean="0"/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Political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Nazi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Zwittau, Austria-Hungary</a:t>
            </a:r>
            <a:endParaRPr lang="en-US" sz="800" dirty="0"/>
          </a:p>
        </p:txBody>
      </p:sp>
      <p:sp>
        <p:nvSpPr>
          <p:cNvPr id="2083" name="Line 35"/>
          <p:cNvSpPr>
            <a:spLocks noChangeShapeType="1"/>
          </p:cNvSpPr>
          <p:nvPr/>
        </p:nvSpPr>
        <p:spPr bwMode="auto">
          <a:xfrm>
            <a:off x="152400" y="5181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152400" y="50292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Friends</a:t>
            </a:r>
          </a:p>
        </p:txBody>
      </p:sp>
      <p:pic>
        <p:nvPicPr>
          <p:cNvPr id="14369" name="Picture 38" descr="File:37 Lyndon Johnson 3x4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152400" y="5361940"/>
            <a:ext cx="381000" cy="47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7" name="Text Box 39"/>
          <p:cNvSpPr txBox="1">
            <a:spLocks noChangeArrowheads="1"/>
          </p:cNvSpPr>
          <p:nvPr/>
        </p:nvSpPr>
        <p:spPr bwMode="auto">
          <a:xfrm>
            <a:off x="152400" y="5867400"/>
            <a:ext cx="5334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Emilie</a:t>
            </a:r>
            <a:endParaRPr lang="en-US" sz="800" dirty="0">
              <a:cs typeface="+mn-cs"/>
            </a:endParaRPr>
          </a:p>
        </p:txBody>
      </p:sp>
      <p:pic>
        <p:nvPicPr>
          <p:cNvPr id="14371" name="Picture 41" descr="Frank Sinatra, portrait for Kings Go Forth, 1958.&#10;Vintage silver gelatin, 7x13.5, signed. $900&#10;Â© 1978 Bill Avery&#10;MPTV">
            <a:hlinkClick r:id="rId8" tooltip="Frank Sinatra, portrait for Kings Go Forth, 1958.&#10;Vintage silver gelatin, 7x13.5, signed. $900&#10;Â© 1978 Bill Avery&#10;MPTV"/>
          </p:cNvPr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675586" y="5334000"/>
            <a:ext cx="399841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09600" y="5867400"/>
            <a:ext cx="6096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err="1" smtClean="0">
                <a:cs typeface="+mn-cs"/>
              </a:rPr>
              <a:t>Poldek</a:t>
            </a:r>
            <a:endParaRPr lang="en-US" sz="800" dirty="0">
              <a:cs typeface="+mn-cs"/>
            </a:endParaRPr>
          </a:p>
        </p:txBody>
      </p:sp>
      <p:pic>
        <p:nvPicPr>
          <p:cNvPr id="14373" name="Picture 44" descr="c. 1953&#10;Photo by Frank Powolny">
            <a:hlinkClick r:id="rId10" tooltip="c. 1953&#10;Photo by Frank Powolny"/>
          </p:cNvPr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1219200" y="5423789"/>
            <a:ext cx="533400" cy="353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219200" y="5867400"/>
            <a:ext cx="533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Leon</a:t>
            </a:r>
            <a:endParaRPr lang="en-US" sz="800" dirty="0">
              <a:cs typeface="+mn-cs"/>
            </a:endParaRPr>
          </a:p>
        </p:txBody>
      </p:sp>
      <p:pic>
        <p:nvPicPr>
          <p:cNvPr id="14375" name="Picture 49" descr="Robert F. Kennedy - Photo"/>
          <p:cNvPicPr>
            <a:picLocks noChangeAspect="1" noChangeArrowheads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175489" y="6096000"/>
            <a:ext cx="347522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0" y="6643688"/>
            <a:ext cx="6096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800" dirty="0" err="1" smtClean="0">
                <a:cs typeface="+mn-cs"/>
              </a:rPr>
              <a:t>Amon</a:t>
            </a:r>
            <a:endParaRPr lang="en-US" sz="800" dirty="0">
              <a:cs typeface="+mn-cs"/>
            </a:endParaRPr>
          </a:p>
        </p:txBody>
      </p:sp>
      <p:pic>
        <p:nvPicPr>
          <p:cNvPr id="14377" name="Picture 52" descr="A picture of First Lady Jacqueline Kennedy, wife of President John F. Kennedy">
            <a:hlinkClick r:id="rId13" tooltip="View Full-Size"/>
          </p:cNvPr>
          <p:cNvPicPr>
            <a:picLocks noChangeAspect="1" noChangeArrowheads="1"/>
          </p:cNvPicPr>
          <p:nvPr/>
        </p:nvPicPr>
        <p:blipFill>
          <a:blip r:embed="rId14"/>
          <a:stretch>
            <a:fillRect/>
          </a:stretch>
        </p:blipFill>
        <p:spPr bwMode="auto">
          <a:xfrm>
            <a:off x="685800" y="6215793"/>
            <a:ext cx="423863" cy="293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6858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Herbert</a:t>
            </a:r>
            <a:endParaRPr lang="en-US" sz="800" dirty="0">
              <a:cs typeface="+mn-cs"/>
            </a:endParaRP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>
            <a:off x="2590800" y="2590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>
                <a:cs typeface="+mn-cs"/>
              </a:rPr>
              <a:t>Oskar Schindler </a:t>
            </a:r>
            <a:r>
              <a:rPr lang="en-US" sz="900" dirty="0" smtClean="0">
                <a:cs typeface="+mn-cs"/>
              </a:rPr>
              <a:t>is </a:t>
            </a:r>
            <a:r>
              <a:rPr lang="en-US" sz="900" dirty="0" smtClean="0">
                <a:cs typeface="+mn-cs"/>
              </a:rPr>
              <a:t>becoming The Righteous Among The Nations in Israel.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1961</a:t>
            </a:r>
            <a:endParaRPr lang="en-US" sz="800" dirty="0">
              <a:cs typeface="+mn-cs"/>
            </a:endParaRP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2743200" y="5486400"/>
            <a:ext cx="464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cs typeface="+mn-cs"/>
            </a:endParaRPr>
          </a:p>
        </p:txBody>
      </p:sp>
      <p:pic>
        <p:nvPicPr>
          <p:cNvPr id="14381" name="Picture 63" descr="Robert Frost"/>
          <p:cNvPicPr>
            <a:picLocks noChangeAspect="1" noChangeArrowheads="1"/>
          </p:cNvPicPr>
          <p:nvPr/>
        </p:nvPicPr>
        <p:blipFill>
          <a:blip r:embed="rId15"/>
          <a:stretch>
            <a:fillRect/>
          </a:stretch>
        </p:blipFill>
        <p:spPr bwMode="auto">
          <a:xfrm>
            <a:off x="1227130" y="6096000"/>
            <a:ext cx="404828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219200" y="6643688"/>
            <a:ext cx="53340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 err="1" smtClean="0">
                <a:cs typeface="+mn-cs"/>
              </a:rPr>
              <a:t>Chuine</a:t>
            </a:r>
            <a:endParaRPr lang="en-US" sz="800" dirty="0">
              <a:cs typeface="+mn-cs"/>
            </a:endParaRPr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2590800" y="3200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/>
              <a:t>Oskar </a:t>
            </a:r>
            <a:r>
              <a:rPr lang="en-US" sz="1200" dirty="0" smtClean="0"/>
              <a:t>Schindler </a:t>
            </a:r>
            <a:r>
              <a:rPr lang="en-US" sz="900" dirty="0" smtClean="0">
                <a:cs typeface="+mn-cs"/>
              </a:rPr>
              <a:t>I am penniless now, but my </a:t>
            </a:r>
            <a:r>
              <a:rPr lang="en-US" sz="900" dirty="0" err="1" smtClean="0">
                <a:cs typeface="+mn-cs"/>
              </a:rPr>
              <a:t>Schindlerjuden</a:t>
            </a:r>
            <a:r>
              <a:rPr lang="en-US" sz="900" dirty="0" smtClean="0">
                <a:cs typeface="+mn-cs"/>
              </a:rPr>
              <a:t> are safe, and the war is over.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1945</a:t>
            </a:r>
            <a:endParaRPr lang="en-US" sz="800" dirty="0">
              <a:cs typeface="+mn-cs"/>
            </a:endParaRPr>
          </a:p>
        </p:txBody>
      </p:sp>
      <p:pic>
        <p:nvPicPr>
          <p:cNvPr id="14384" name="Picture 68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141442" y="3810000"/>
            <a:ext cx="40182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5" name="Picture 69" descr="Robert F. Kennedy - Photo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133600" y="3131182"/>
            <a:ext cx="393700" cy="522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2590800" y="3962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/>
              <a:t>Oskar Schindler </a:t>
            </a:r>
            <a:r>
              <a:rPr lang="en-US" sz="900" dirty="0" smtClean="0">
                <a:cs typeface="+mn-cs"/>
              </a:rPr>
              <a:t>is paying off the Nazis to save my </a:t>
            </a:r>
            <a:r>
              <a:rPr lang="en-US" sz="900" dirty="0" err="1" smtClean="0">
                <a:cs typeface="+mn-cs"/>
              </a:rPr>
              <a:t>Schindlerjuden</a:t>
            </a:r>
            <a:r>
              <a:rPr lang="en-US" sz="900" dirty="0" smtClean="0">
                <a:cs typeface="+mn-cs"/>
              </a:rPr>
              <a:t>. I must keep this up.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1944</a:t>
            </a:r>
            <a:endParaRPr lang="en-US" sz="800" dirty="0">
              <a:cs typeface="+mn-cs"/>
            </a:endParaRPr>
          </a:p>
        </p:txBody>
      </p:sp>
      <p:pic>
        <p:nvPicPr>
          <p:cNvPr id="14387" name="Picture 71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141442" y="4495800"/>
            <a:ext cx="40182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2590800" y="45720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/>
              <a:t>Oskar Schindler </a:t>
            </a:r>
            <a:r>
              <a:rPr lang="en-US" sz="900" dirty="0" smtClean="0">
                <a:cs typeface="+mn-cs"/>
              </a:rPr>
              <a:t>just watched a Nazi raid on a ghetto in Krakow… so many of my workers were murdered…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>
                <a:cs typeface="+mn-cs"/>
              </a:rPr>
              <a:t>1943</a:t>
            </a:r>
            <a:endParaRPr lang="en-US" sz="800" dirty="0">
              <a:cs typeface="+mn-cs"/>
            </a:endParaRPr>
          </a:p>
        </p:txBody>
      </p:sp>
      <p:pic>
        <p:nvPicPr>
          <p:cNvPr id="14389" name="Picture 74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141442" y="5181600"/>
            <a:ext cx="40182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2590800" y="52578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/>
              <a:t>Oskar Schindler </a:t>
            </a:r>
            <a:r>
              <a:rPr lang="en-US" sz="900" dirty="0" smtClean="0"/>
              <a:t>gained ownership from a bankruptcy court of an idle enamelware factory in Kraków with Jewish workers! The Nazis love me! Filthy rich!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/>
              <a:t>1939</a:t>
            </a:r>
            <a:endParaRPr lang="en-US" sz="800" dirty="0">
              <a:cs typeface="+mn-cs"/>
            </a:endParaRPr>
          </a:p>
        </p:txBody>
      </p:sp>
      <p:pic>
        <p:nvPicPr>
          <p:cNvPr id="14391" name="Picture 76" descr="President Kennedy, head and shoulders portrait photograph, looking up. Photograph distributed by the White House. 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141442" y="5791200"/>
            <a:ext cx="40182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590800" y="5867400"/>
            <a:ext cx="4495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200" dirty="0" smtClean="0"/>
              <a:t>Oskar Schindler </a:t>
            </a:r>
            <a:r>
              <a:rPr lang="en-US" sz="900" dirty="0" smtClean="0"/>
              <a:t>is now married to Emilie! :D</a:t>
            </a:r>
            <a:r>
              <a:rPr lang="en-US" sz="1200" dirty="0" smtClean="0"/>
              <a:t> </a:t>
            </a:r>
            <a:endParaRPr lang="en-US" sz="900" dirty="0">
              <a:cs typeface="+mn-cs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800" dirty="0" smtClean="0"/>
              <a:t>6 March 1928</a:t>
            </a:r>
            <a:endParaRPr lang="en-US" sz="800" dirty="0">
              <a:cs typeface="+mn-cs"/>
            </a:endParaRPr>
          </a:p>
        </p:txBody>
      </p:sp>
      <p:pic>
        <p:nvPicPr>
          <p:cNvPr id="6146" name="Picture 2" descr="http://4.bp.blogspot.com/_CDohqq_XG4g/TPhM3C7vumI/AAAAAAAAIuk/-04R9g3tGWc/s1600/foto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04800" y="457200"/>
            <a:ext cx="1317843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3352800" y="3048000"/>
            <a:ext cx="3124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133600" y="2895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Personal Information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685800"/>
            <a:ext cx="6400800" cy="4572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sz="1400" dirty="0" smtClean="0"/>
              <a:t>Oskar Schindler </a:t>
            </a:r>
            <a:r>
              <a:rPr lang="en-US" sz="1000" dirty="0" smtClean="0"/>
              <a:t>is becoming The Righteous Among The Nations in Israel.</a:t>
            </a:r>
            <a:endParaRPr lang="en-US" sz="1400" dirty="0" smtClean="0">
              <a:cs typeface="+mn-cs"/>
            </a:endParaRPr>
          </a:p>
        </p:txBody>
      </p:sp>
      <p:sp>
        <p:nvSpPr>
          <p:cNvPr id="7176" name="Rectangl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7177" name="Rectangle 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Oskar Schind</a:t>
            </a:r>
            <a:r>
              <a:rPr lang="en-US" sz="1200" dirty="0" smtClean="0">
                <a:solidFill>
                  <a:schemeClr val="bg1"/>
                </a:solidFill>
                <a:cs typeface="+mn-cs"/>
              </a:rPr>
              <a:t>ler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52400" y="24384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View photos of JFK (5)</a:t>
            </a:r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152400" y="26670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52400" y="26670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Send JFK a message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152400" y="2895600"/>
            <a:ext cx="1600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Poke message</a:t>
            </a:r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52400" y="2895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52400" y="31242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89" name="Text Box 2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2057400" y="1143000"/>
            <a:ext cx="838200" cy="244475"/>
          </a:xfrm>
          <a:prstGeom prst="rect">
            <a:avLst/>
          </a:prstGeom>
          <a:solidFill>
            <a:srgbClr val="D9DCE7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chemeClr val="accent2"/>
                </a:solidFill>
                <a:cs typeface="+mn-cs"/>
              </a:rPr>
              <a:t>Wall</a:t>
            </a:r>
          </a:p>
        </p:txBody>
      </p:sp>
      <p:sp>
        <p:nvSpPr>
          <p:cNvPr id="7190" name="Text Box 22"/>
          <p:cNvSpPr txBox="1">
            <a:spLocks noChangeArrowheads="1"/>
          </p:cNvSpPr>
          <p:nvPr/>
        </p:nvSpPr>
        <p:spPr bwMode="auto">
          <a:xfrm>
            <a:off x="28956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7191" name="Text Box 23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3657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4196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7194" name="Text Box 26"/>
          <p:cNvSpPr txBox="1">
            <a:spLocks noChangeArrowheads="1"/>
          </p:cNvSpPr>
          <p:nvPr/>
        </p:nvSpPr>
        <p:spPr bwMode="auto">
          <a:xfrm>
            <a:off x="2133600" y="1905000"/>
            <a:ext cx="4953000" cy="274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200">
              <a:cs typeface="+mn-cs"/>
            </a:endParaRP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2133600" y="1600200"/>
            <a:ext cx="12192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Basic Information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152400" y="32766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Information</a:t>
            </a:r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52400" y="32766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152400" y="3581400"/>
            <a:ext cx="16002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</a:t>
            </a:r>
            <a:r>
              <a:rPr lang="en-US" sz="800" dirty="0">
                <a:solidFill>
                  <a:srgbClr val="D9DCE7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Nazis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28 April 1908</a:t>
            </a:r>
            <a:br>
              <a:rPr lang="en-US" sz="800" dirty="0" smtClean="0"/>
            </a:br>
            <a:endParaRPr lang="en-US" sz="800" dirty="0" smtClean="0"/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rgbClr val="959EBD"/>
                </a:solidFill>
                <a:cs typeface="+mn-cs"/>
              </a:rPr>
              <a:t>Political</a:t>
            </a:r>
            <a:r>
              <a:rPr lang="en-US" sz="800" dirty="0">
                <a:solidFill>
                  <a:srgbClr val="959EBD"/>
                </a:solidFill>
                <a:cs typeface="+mn-cs"/>
              </a:rPr>
              <a:t>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Nazi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Catholic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/>
              <a:t>Zwittau, Austria-Hungary</a:t>
            </a:r>
            <a:endParaRPr lang="en-US" sz="800" dirty="0">
              <a:cs typeface="+mn-cs"/>
            </a:endParaRPr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52400" y="4876800"/>
            <a:ext cx="16002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152400" y="4876800"/>
            <a:ext cx="1600200" cy="228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Photos</a:t>
            </a:r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3200400" y="17526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2133600" y="1905000"/>
            <a:ext cx="312420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Networks:</a:t>
            </a:r>
            <a:r>
              <a:rPr lang="en-US" sz="800" dirty="0">
                <a:cs typeface="+mn-cs"/>
              </a:rPr>
              <a:t>         	          </a:t>
            </a:r>
            <a:r>
              <a:rPr lang="en-US" sz="800" dirty="0" smtClean="0">
                <a:cs typeface="+mn-cs"/>
              </a:rPr>
              <a:t>Nazis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Sex:</a:t>
            </a:r>
            <a:r>
              <a:rPr lang="en-US" sz="800" dirty="0">
                <a:cs typeface="+mn-cs"/>
              </a:rPr>
              <a:t>                  	          Male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Birthday:</a:t>
            </a:r>
            <a:r>
              <a:rPr lang="en-US" sz="800" dirty="0">
                <a:cs typeface="+mn-cs"/>
              </a:rPr>
              <a:t>           	          </a:t>
            </a:r>
            <a:r>
              <a:rPr lang="en-US" sz="800" dirty="0" smtClean="0"/>
              <a:t>28 April 1908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Hometown:</a:t>
            </a:r>
            <a:r>
              <a:rPr lang="en-US" sz="800" dirty="0">
                <a:cs typeface="+mn-cs"/>
              </a:rPr>
              <a:t>       	          </a:t>
            </a:r>
            <a:r>
              <a:rPr lang="en-US" sz="800" dirty="0" smtClean="0"/>
              <a:t>Zwittau, Austria-Hungary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Relationship Status:</a:t>
            </a:r>
            <a:r>
              <a:rPr lang="en-US" sz="800" dirty="0">
                <a:cs typeface="+mn-cs"/>
              </a:rPr>
              <a:t>          Married to </a:t>
            </a:r>
            <a:r>
              <a:rPr lang="en-US" sz="800" dirty="0" smtClean="0">
                <a:solidFill>
                  <a:schemeClr val="accent2"/>
                </a:solidFill>
                <a:cs typeface="+mn-cs"/>
              </a:rPr>
              <a:t>Emilie  Schindler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Political Views:</a:t>
            </a:r>
            <a:r>
              <a:rPr lang="en-US" sz="800" dirty="0">
                <a:cs typeface="+mn-cs"/>
              </a:rPr>
              <a:t>	         </a:t>
            </a:r>
            <a:r>
              <a:rPr lang="en-US" sz="800" dirty="0" smtClean="0">
                <a:cs typeface="+mn-cs"/>
              </a:rPr>
              <a:t> Nazi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Religious Views:</a:t>
            </a:r>
            <a:r>
              <a:rPr lang="en-US" sz="800" dirty="0">
                <a:cs typeface="+mn-cs"/>
              </a:rPr>
              <a:t>                Catholic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133600" y="3200400"/>
            <a:ext cx="44958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Activities:</a:t>
            </a:r>
            <a:r>
              <a:rPr lang="en-US" sz="800" dirty="0">
                <a:cs typeface="+mn-cs"/>
              </a:rPr>
              <a:t>         	</a:t>
            </a:r>
            <a:r>
              <a:rPr lang="en-US" sz="800" dirty="0" smtClean="0">
                <a:cs typeface="+mn-cs"/>
              </a:rPr>
              <a:t>          Making money, saving my </a:t>
            </a:r>
            <a:r>
              <a:rPr lang="en-US" sz="800" dirty="0" err="1" smtClean="0">
                <a:cs typeface="+mn-cs"/>
              </a:rPr>
              <a:t>Schindlerjuden</a:t>
            </a:r>
            <a:r>
              <a:rPr lang="en-US" sz="800" dirty="0" smtClean="0">
                <a:cs typeface="+mn-cs"/>
              </a:rPr>
              <a:t>, Bankruptcy, 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Interests:</a:t>
            </a:r>
            <a:r>
              <a:rPr lang="en-US" sz="800" dirty="0">
                <a:cs typeface="+mn-cs"/>
              </a:rPr>
              <a:t>                           </a:t>
            </a:r>
            <a:r>
              <a:rPr lang="en-US" sz="800" dirty="0" smtClean="0">
                <a:cs typeface="+mn-cs"/>
              </a:rPr>
              <a:t>The Nazi Party, Industry, Gambling, </a:t>
            </a:r>
            <a:r>
              <a:rPr lang="en-US" sz="800" dirty="0" smtClean="0">
                <a:cs typeface="+mn-cs"/>
              </a:rPr>
              <a:t>W</a:t>
            </a:r>
            <a:r>
              <a:rPr lang="en-US" sz="800" dirty="0" smtClean="0">
                <a:cs typeface="+mn-cs"/>
              </a:rPr>
              <a:t>omanizing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Music</a:t>
            </a:r>
            <a:r>
              <a:rPr lang="en-US" sz="800" dirty="0" smtClean="0">
                <a:solidFill>
                  <a:srgbClr val="959EBD"/>
                </a:solidFill>
                <a:cs typeface="+mn-cs"/>
              </a:rPr>
              <a:t>:</a:t>
            </a:r>
            <a:r>
              <a:rPr lang="en-US" sz="800" dirty="0" smtClean="0">
                <a:cs typeface="+mn-cs"/>
              </a:rPr>
              <a:t>                  Bing Crosby, The Millers Sisters, The Ink Spots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Movies:</a:t>
            </a:r>
            <a:r>
              <a:rPr lang="en-US" sz="800" dirty="0">
                <a:cs typeface="+mn-cs"/>
              </a:rPr>
              <a:t>                </a:t>
            </a:r>
            <a:r>
              <a:rPr lang="en-US" sz="800" dirty="0" smtClean="0">
                <a:cs typeface="+mn-cs"/>
              </a:rPr>
              <a:t>Schindler’s </a:t>
            </a:r>
            <a:r>
              <a:rPr lang="en-US" sz="800" dirty="0" smtClean="0">
                <a:cs typeface="+mn-cs"/>
              </a:rPr>
              <a:t>List, Casablanca, Citizen Kane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TV Shows:	          </a:t>
            </a:r>
            <a:r>
              <a:rPr lang="en-US" sz="800" dirty="0">
                <a:cs typeface="+mn-cs"/>
              </a:rPr>
              <a:t>The Ed Sullivan Show, The Frank Sinatra Show, To Tell the Truth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Favorite Books:</a:t>
            </a:r>
            <a:r>
              <a:rPr lang="en-US" sz="800" dirty="0">
                <a:cs typeface="+mn-cs"/>
              </a:rPr>
              <a:t>	          </a:t>
            </a:r>
            <a:r>
              <a:rPr lang="en-US" sz="800" dirty="0" smtClean="0">
                <a:cs typeface="+mn-cs"/>
              </a:rPr>
              <a:t>Schindler’s Ark, </a:t>
            </a:r>
            <a:endParaRPr lang="en-US" sz="800" dirty="0">
              <a:cs typeface="+mn-cs"/>
            </a:endParaRPr>
          </a:p>
        </p:txBody>
      </p:sp>
      <p:pic>
        <p:nvPicPr>
          <p:cNvPr id="16419" name="Picture 36" descr="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152400" y="5406736"/>
            <a:ext cx="685800" cy="387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38200" y="5486400"/>
            <a:ext cx="8382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 smtClean="0">
                <a:solidFill>
                  <a:schemeClr val="accent2"/>
                </a:solidFill>
                <a:cs typeface="+mn-cs"/>
              </a:rPr>
              <a:t>Nazis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Updated last Tuesday</a:t>
            </a:r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152400" y="5105400"/>
            <a:ext cx="838200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700">
                <a:cs typeface="+mn-cs"/>
              </a:rPr>
              <a:t>2 Albums</a:t>
            </a:r>
          </a:p>
        </p:txBody>
      </p:sp>
      <p:pic>
        <p:nvPicPr>
          <p:cNvPr id="16422" name="Picture 39" descr="1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52400" y="6075521"/>
            <a:ext cx="685800" cy="574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08" name="Text Box 40"/>
          <p:cNvSpPr txBox="1">
            <a:spLocks noChangeArrowheads="1"/>
          </p:cNvSpPr>
          <p:nvPr/>
        </p:nvSpPr>
        <p:spPr bwMode="auto">
          <a:xfrm>
            <a:off x="838200" y="6172200"/>
            <a:ext cx="914400" cy="467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 err="1" smtClean="0">
                <a:solidFill>
                  <a:schemeClr val="accent2"/>
                </a:solidFill>
                <a:cs typeface="+mn-cs"/>
              </a:rPr>
              <a:t>Schindlerjuden</a:t>
            </a:r>
            <a:endParaRPr lang="en-US" sz="800" dirty="0">
              <a:solidFill>
                <a:schemeClr val="accent2"/>
              </a:solidFill>
              <a:cs typeface="+mn-cs"/>
            </a:endParaRPr>
          </a:p>
          <a:p>
            <a:pPr>
              <a:lnSpc>
                <a:spcPct val="85000"/>
              </a:lnSpc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Updated two months ago</a:t>
            </a:r>
          </a:p>
        </p:txBody>
      </p:sp>
      <p:sp>
        <p:nvSpPr>
          <p:cNvPr id="7209" name="Text Box 41"/>
          <p:cNvSpPr txBox="1">
            <a:spLocks noChangeArrowheads="1"/>
          </p:cNvSpPr>
          <p:nvPr/>
        </p:nvSpPr>
        <p:spPr bwMode="auto">
          <a:xfrm>
            <a:off x="2133600" y="4800600"/>
            <a:ext cx="14478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 b="1">
                <a:cs typeface="+mn-cs"/>
              </a:rPr>
              <a:t>Contact Information</a:t>
            </a:r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3276600" y="4953000"/>
            <a:ext cx="3200400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211" name="Text Box 43"/>
          <p:cNvSpPr txBox="1">
            <a:spLocks noChangeArrowheads="1"/>
          </p:cNvSpPr>
          <p:nvPr/>
        </p:nvSpPr>
        <p:spPr bwMode="auto">
          <a:xfrm>
            <a:off x="2133600" y="5105400"/>
            <a:ext cx="4267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Address:	 </a:t>
            </a:r>
            <a:r>
              <a:rPr lang="en-US" sz="800" dirty="0" smtClean="0"/>
              <a:t>Mount Zion Catholic Cemetery Jerusalem </a:t>
            </a:r>
            <a:r>
              <a:rPr lang="en-US" sz="800" dirty="0" err="1" smtClean="0"/>
              <a:t>Yerushalayim</a:t>
            </a:r>
            <a:endParaRPr lang="en-US" sz="800" dirty="0"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800" dirty="0">
                <a:solidFill>
                  <a:srgbClr val="959EBD"/>
                </a:solidFill>
                <a:cs typeface="+mn-cs"/>
              </a:rPr>
              <a:t>Phone Number:	</a:t>
            </a:r>
            <a:r>
              <a:rPr lang="en-US" sz="800" dirty="0">
                <a:cs typeface="+mn-cs"/>
              </a:rPr>
              <a:t>         (202) 456-1111</a:t>
            </a:r>
          </a:p>
        </p:txBody>
      </p:sp>
      <p:pic>
        <p:nvPicPr>
          <p:cNvPr id="44" name="Picture 2" descr="http://4.bp.blogspot.com/_CDohqq_XG4g/TPhM3C7vumI/AAAAAAAAIuk/-04R9g3tGWc/s1600/foto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4800" y="457200"/>
            <a:ext cx="1317843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62000" y="4953000"/>
            <a:ext cx="6629400" cy="1676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381000"/>
            <a:ext cx="9144000" cy="990600"/>
          </a:xfrm>
          <a:prstGeom prst="rect">
            <a:avLst/>
          </a:prstGeom>
          <a:solidFill>
            <a:srgbClr val="EAECF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1295400" cy="381000"/>
          </a:xfrm>
          <a:solidFill>
            <a:srgbClr val="666699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1400" b="1" smtClean="0">
                <a:solidFill>
                  <a:schemeClr val="bg1"/>
                </a:solidFill>
                <a:cs typeface="+mj-cs"/>
              </a:rPr>
              <a:t>facebook</a:t>
            </a: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Wall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20574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Photos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2895600" y="0"/>
            <a:ext cx="762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Flair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3657600" y="0"/>
            <a:ext cx="8382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Boxes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495800" y="0"/>
            <a:ext cx="19050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en-US" sz="1000">
              <a:solidFill>
                <a:schemeClr val="bg1"/>
              </a:solidFill>
              <a:cs typeface="+mn-cs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6400800" y="0"/>
            <a:ext cx="1752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 dirty="0" smtClean="0">
                <a:solidFill>
                  <a:schemeClr val="bg1"/>
                </a:solidFill>
                <a:cs typeface="+mn-cs"/>
              </a:rPr>
              <a:t>Oskar Schindler</a:t>
            </a:r>
            <a:endParaRPr lang="en-US" sz="1200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8153400" y="0"/>
            <a:ext cx="990600" cy="381000"/>
          </a:xfrm>
          <a:prstGeom prst="rect">
            <a:avLst/>
          </a:prstGeom>
          <a:solidFill>
            <a:srgbClr val="6666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en-US" sz="1200">
                <a:solidFill>
                  <a:schemeClr val="bg1"/>
                </a:solidFill>
                <a:cs typeface="+mn-cs"/>
              </a:rPr>
              <a:t>Logout</a:t>
            </a:r>
          </a:p>
        </p:txBody>
      </p:sp>
      <p:sp>
        <p:nvSpPr>
          <p:cNvPr id="5134" name="Text Box 1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838200" y="1143000"/>
            <a:ext cx="8382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Wall</a:t>
            </a:r>
          </a:p>
        </p:txBody>
      </p:sp>
      <p:sp>
        <p:nvSpPr>
          <p:cNvPr id="5135" name="Text Box 15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676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Info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2438400" y="1143000"/>
            <a:ext cx="762000" cy="254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Photos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3200400" y="1143000"/>
            <a:ext cx="762000" cy="254000"/>
          </a:xfrm>
          <a:prstGeom prst="rect">
            <a:avLst/>
          </a:prstGeom>
          <a:solidFill>
            <a:srgbClr val="D9DCE7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000">
                <a:solidFill>
                  <a:srgbClr val="3333CC"/>
                </a:solidFill>
                <a:cs typeface="+mn-cs"/>
              </a:rPr>
              <a:t>Boxes</a:t>
            </a:r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685800" y="1676400"/>
            <a:ext cx="7467600" cy="2819400"/>
          </a:xfrm>
          <a:prstGeom prst="rect">
            <a:avLst/>
          </a:prstGeom>
          <a:solidFill>
            <a:srgbClr val="EDEEF3"/>
          </a:solidFill>
          <a:ln w="9525">
            <a:solidFill>
              <a:srgbClr val="D9DCE7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en-US">
              <a:cs typeface="+mn-cs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2133600" y="16002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1400">
              <a:cs typeface="+mn-cs"/>
            </a:endParaRP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685800" y="15240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>
                <a:cs typeface="+mn-cs"/>
              </a:rPr>
              <a:t>Photos of JFK</a:t>
            </a:r>
            <a:r>
              <a:rPr lang="en-US" sz="1000">
                <a:cs typeface="+mn-cs"/>
              </a:rPr>
              <a:t> </a:t>
            </a:r>
            <a:r>
              <a:rPr lang="en-US" sz="800">
                <a:cs typeface="+mn-cs"/>
              </a:rPr>
              <a:t> 7 Photos</a:t>
            </a:r>
            <a:endParaRPr lang="en-US" sz="1000">
              <a:cs typeface="+mn-cs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685800" y="4724400"/>
            <a:ext cx="1905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 b="1" dirty="0" smtClean="0">
                <a:cs typeface="+mn-cs"/>
              </a:rPr>
              <a:t>JFK</a:t>
            </a:r>
            <a:r>
              <a:rPr lang="ja-JP" altLang="en-US" sz="1000" b="1" dirty="0" smtClean="0">
                <a:latin typeface="Arial"/>
                <a:cs typeface="+mn-cs"/>
              </a:rPr>
              <a:t>’</a:t>
            </a:r>
            <a:r>
              <a:rPr lang="en-US" sz="1000" b="1" dirty="0" smtClean="0">
                <a:cs typeface="+mn-cs"/>
              </a:rPr>
              <a:t>s Videos</a:t>
            </a:r>
            <a:r>
              <a:rPr lang="en-US" sz="800" dirty="0" smtClean="0">
                <a:cs typeface="+mn-cs"/>
              </a:rPr>
              <a:t> </a:t>
            </a:r>
            <a:endParaRPr lang="en-US" sz="1000" dirty="0">
              <a:cs typeface="+mn-cs"/>
            </a:endParaRP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762000" y="6324600"/>
            <a:ext cx="838200" cy="28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Little </a:t>
            </a:r>
            <a:r>
              <a:rPr lang="en-US" sz="800" b="1" dirty="0" err="1" smtClean="0">
                <a:cs typeface="+mn-cs"/>
              </a:rPr>
              <a:t>Leyson</a:t>
            </a:r>
            <a:endParaRPr lang="en-US" sz="800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dirty="0" smtClean="0">
                <a:cs typeface="+mn-cs"/>
              </a:rPr>
              <a:t>1 Video</a:t>
            </a:r>
            <a:endParaRPr lang="en-US" sz="800" dirty="0">
              <a:cs typeface="+mn-cs"/>
            </a:endParaRP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2895600" y="6324600"/>
            <a:ext cx="2057400" cy="287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err="1" smtClean="0">
                <a:cs typeface="+mn-cs"/>
              </a:rPr>
              <a:t>Schindlers</a:t>
            </a:r>
            <a:r>
              <a:rPr lang="en-US" sz="800" b="1" dirty="0" smtClean="0">
                <a:cs typeface="+mn-cs"/>
              </a:rPr>
              <a:t> List Trailer</a:t>
            </a:r>
            <a:endParaRPr lang="en-US" sz="800" b="1" dirty="0">
              <a:cs typeface="+mn-cs"/>
            </a:endParaRP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>
                <a:cs typeface="+mn-cs"/>
              </a:rPr>
              <a:t>1 Video</a:t>
            </a:r>
            <a:endParaRPr lang="en-US" sz="800" dirty="0">
              <a:cs typeface="+mn-cs"/>
            </a:endParaRPr>
          </a:p>
        </p:txBody>
      </p:sp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838200" y="685800"/>
            <a:ext cx="640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US" sz="1400" dirty="0" smtClean="0"/>
              <a:t>Oskar Schindler </a:t>
            </a:r>
            <a:r>
              <a:rPr lang="en-US" sz="1000" dirty="0" smtClean="0"/>
              <a:t>is becoming The Righteous Among The Nations in Israel.</a:t>
            </a:r>
            <a:endParaRPr lang="en-US" sz="1400" dirty="0">
              <a:cs typeface="+mn-cs"/>
            </a:endParaRPr>
          </a:p>
        </p:txBody>
      </p:sp>
      <p:pic>
        <p:nvPicPr>
          <p:cNvPr id="18460" name="Picture 43" descr="2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978778" y="1905000"/>
            <a:ext cx="858668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1" name="Picture 45" descr="5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209800" y="2018983"/>
            <a:ext cx="1139825" cy="91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2" name="Picture 47" descr="oaththp"/>
          <p:cNvPicPr>
            <a:picLocks noChangeAspect="1" noChangeArrowheads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3505200" y="2092541"/>
            <a:ext cx="1371600" cy="775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3" name="Picture 49" descr="celebthp"/>
          <p:cNvPicPr>
            <a:picLocks noChangeAspect="1" noChangeArrowheads="1"/>
          </p:cNvPicPr>
          <p:nvPr/>
        </p:nvPicPr>
        <p:blipFill>
          <a:blip r:embed="rId10"/>
          <a:stretch>
            <a:fillRect/>
          </a:stretch>
        </p:blipFill>
        <p:spPr bwMode="auto">
          <a:xfrm>
            <a:off x="5111655" y="1905000"/>
            <a:ext cx="135909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4" name="Picture 51" descr="JohnFKennedy_FrankSinatra"/>
          <p:cNvPicPr>
            <a:picLocks noChangeAspect="1" noChangeArrowheads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838200" y="3361121"/>
            <a:ext cx="1039813" cy="973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5" name="Picture 53" descr="grmykthp"/>
          <p:cNvPicPr>
            <a:picLocks noChangeAspect="1" noChangeArrowheads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2339017" y="3197225"/>
            <a:ext cx="884566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6" name="Picture 55" descr="glennthp"/>
          <p:cNvPicPr>
            <a:picLocks noChangeAspect="1" noChangeArrowheads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581400" y="3240934"/>
            <a:ext cx="1206500" cy="1138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" descr="http://4.bp.blogspot.com/_CDohqq_XG4g/TPhM3C7vumI/AAAAAAAAIuk/-04R9g3tGWc/s1600/foto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52401" y="533401"/>
            <a:ext cx="579851" cy="838200"/>
          </a:xfrm>
          <a:prstGeom prst="rect">
            <a:avLst/>
          </a:prstGeom>
          <a:noFill/>
        </p:spPr>
      </p:pic>
      <p:sp>
        <p:nvSpPr>
          <p:cNvPr id="38" name="Rectangle 37"/>
          <p:cNvSpPr/>
          <p:nvPr/>
        </p:nvSpPr>
        <p:spPr>
          <a:xfrm>
            <a:off x="762000" y="5105400"/>
            <a:ext cx="1752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smtClean="0">
                <a:hlinkClick r:id="rId15"/>
              </a:rPr>
              <a:t>www.youtube.com/watch?v=8tPCs7wlFhQ</a:t>
            </a:r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2819400" y="5105400"/>
            <a:ext cx="1905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6"/>
              </a:rPr>
              <a:t>http://www.youtube.com/watch?v=dwfIf1WMhgc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4876800" y="5105400"/>
            <a:ext cx="2133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7"/>
              </a:rPr>
              <a:t>http://www.youtube.com/watch?v=v54PrYApA9o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4876800" y="6172200"/>
            <a:ext cx="4572000" cy="2849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err="1" smtClean="0"/>
              <a:t>Schindlers</a:t>
            </a:r>
            <a:r>
              <a:rPr lang="en-US" sz="800" b="1" dirty="0" smtClean="0"/>
              <a:t> List Trailer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sz="800" b="1" dirty="0" smtClean="0"/>
              <a:t>1 Video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303</Words>
  <Application>Microsoft Office PowerPoint</Application>
  <PresentationFormat>On-screen Show (4:3)</PresentationFormat>
  <Paragraphs>123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facebook</vt:lpstr>
      <vt:lpstr>facebook</vt:lpstr>
      <vt:lpstr>facebook</vt:lpstr>
    </vt:vector>
  </TitlesOfParts>
  <Company>Frisco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</dc:title>
  <dc:creator>FriscoISD</dc:creator>
  <cp:lastModifiedBy>246713</cp:lastModifiedBy>
  <cp:revision>40</cp:revision>
  <dcterms:created xsi:type="dcterms:W3CDTF">2009-03-30T18:09:43Z</dcterms:created>
  <dcterms:modified xsi:type="dcterms:W3CDTF">2011-12-16T14:03:12Z</dcterms:modified>
</cp:coreProperties>
</file>